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23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1.png" ContentType="image/png"/>
  <Override PartName="/ppt/media/image20.png" ContentType="image/png"/>
  <Override PartName="/ppt/media/image19.png" ContentType="image/png"/>
  <Override PartName="/ppt/media/image17.png" ContentType="image/png"/>
  <Override PartName="/ppt/media/image14.png" ContentType="image/png"/>
  <Override PartName="/ppt/media/image16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15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2946600" y="2052720"/>
            <a:ext cx="5259600" cy="419508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/>
        </p:blipFill>
        <p:spPr>
          <a:xfrm>
            <a:off x="2946600" y="2052720"/>
            <a:ext cx="52596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2946600" y="2052720"/>
            <a:ext cx="5259600" cy="419508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3"/>
          <a:stretch/>
        </p:blipFill>
        <p:spPr>
          <a:xfrm>
            <a:off x="2946600" y="2052720"/>
            <a:ext cx="52596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31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297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Click to edit Master subtitle style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 strike="noStrike">
                <a:solidFill>
                  <a:srgbClr val="ffffff"/>
                </a:solidFill>
                <a:latin typeface="Century Gothic"/>
              </a:rPr>
              <a:t>5/7/15</a:t>
            </a:r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804E94C5-D3F0-4DD2-B307-E11C868F983A}" type="slidenum">
              <a:rPr lang="en-US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1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7" name="Picture 6" descr=""/>
          <p:cNvPicPr/>
          <p:nvPr/>
        </p:nvPicPr>
        <p:blipFill>
          <a:blip r:embed="rId4"/>
          <a:srcRect l="35631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8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9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0" name="Picture 9" descr=""/>
          <p:cNvPicPr/>
          <p:nvPr/>
        </p:nvPicPr>
        <p:blipFill>
          <a:blip r:embed="rId6"/>
          <a:srcRect l="0" t="0" r="0" b="23297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1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/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4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 strike="noStrike">
                <a:solidFill>
                  <a:srgbClr val="ffffff"/>
                </a:solidFill>
                <a:latin typeface="Century Gothic"/>
              </a:rPr>
              <a:t>5/7/15</a:t>
            </a:r>
            <a:endParaRPr/>
          </a:p>
        </p:txBody>
      </p:sp>
      <p:sp>
        <p:nvSpPr>
          <p:cNvPr id="55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56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067B251-CAE3-42F5-B3F0-C76F250A1631}" type="slidenum">
              <a:rPr lang="en-US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094400" y="1311120"/>
            <a:ext cx="8825400" cy="15850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4000" strike="noStrike">
                <a:solidFill>
                  <a:srgbClr val="ebebeb"/>
                </a:solidFill>
                <a:latin typeface="Century Gothic"/>
              </a:rPr>
              <a:t>Yelp Dataset – Inverted Index and Clustering on SPARK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Presented by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Vinit D Muchhala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 strike="noStrike" cap="all">
                <a:solidFill>
                  <a:srgbClr val="8ad0d6"/>
                </a:solidFill>
                <a:latin typeface="Century Gothic"/>
              </a:rPr>
              <a:t>Jatin Navin mistry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Retrieval</a:t>
            </a:r>
            <a:endParaRPr/>
          </a:p>
        </p:txBody>
      </p:sp>
      <p:sp>
        <p:nvSpPr>
          <p:cNvPr id="11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Python script – Load the whole index to memory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Run search on each index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Monitor memory and time usage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Stats</a:t>
            </a:r>
            <a:endParaRPr/>
          </a:p>
        </p:txBody>
      </p:sp>
      <p:sp>
        <p:nvSpPr>
          <p:cNvPr id="11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Ran 100 queries (search terms picked at random from corpus data)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On both indices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Search on positional index  - 0.19 seconds – on average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Search on term frequency index – 0.09 seconds – on average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Clustering on SPARK</a:t>
            </a:r>
            <a:endParaRPr/>
          </a:p>
        </p:txBody>
      </p:sp>
      <p:sp>
        <p:nvSpPr>
          <p:cNvPr id="117" name="TextShape 2"/>
          <p:cNvSpPr txBox="1"/>
          <p:nvPr/>
        </p:nvSpPr>
        <p:spPr>
          <a:xfrm>
            <a:off x="1103400" y="206172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First steps – preprocessing, getting the data into SPARK readable mode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Cluster based on states the business belong to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Determine if the relation between rating and location or any other feature exists prominently</a:t>
            </a:r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Preprocessing</a:t>
            </a:r>
            <a:endParaRPr/>
          </a:p>
        </p:txBody>
      </p:sp>
      <p:sp>
        <p:nvSpPr>
          <p:cNvPr id="11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Python script – to convert json to csv format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Unpack the nested json objects into separate feature space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Ended up with 800+ features</a:t>
            </a:r>
            <a:endParaRPr/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Clustering</a:t>
            </a:r>
            <a:endParaRPr/>
          </a:p>
        </p:txBody>
      </p:sp>
      <p:sp>
        <p:nvSpPr>
          <p:cNvPr id="12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Pseudo – code to cluster in MapReduce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Initialize centroids for clusters randomly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Mapper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method map(id, features)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centroids &lt; - read from file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for every centroid do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distance &lt;- features - centroid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emit(nearest centroid, features)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Clustering (contd)</a:t>
            </a:r>
            <a:endParaRPr/>
          </a:p>
        </p:txBody>
      </p:sp>
      <p:sp>
        <p:nvSpPr>
          <p:cNvPr id="12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Reducer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method reduce(nearest centroid, features)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for features in nearest centroid: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centroid &lt; - mean(features)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save centroid to file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emit(id, features)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Clustering in SPARK </a:t>
            </a:r>
            <a:endParaRPr/>
          </a:p>
        </p:txBody>
      </p:sp>
      <p:sp>
        <p:nvSpPr>
          <p:cNvPr id="12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Initialize K clusters</a:t>
            </a:r>
            <a:endParaRPr/>
          </a:p>
          <a:p>
            <a:pPr>
              <a:lnSpc>
                <a:spcPct val="100000"/>
              </a:lnSpc>
            </a:pPr>
            <a:r>
              <a:rPr i="1" lang="en-US" sz="2000" strike="noStrike">
                <a:solidFill>
                  <a:srgbClr val="ffffff"/>
                </a:solidFill>
                <a:latin typeface="Century Gothic"/>
              </a:rPr>
              <a:t>centers = data</a:t>
            </a:r>
            <a:r>
              <a:rPr b="1" i="1" lang="en-US" sz="2000" strike="noStrike">
                <a:solidFill>
                  <a:srgbClr val="ffffff"/>
                </a:solidFill>
                <a:latin typeface="Century Gothic"/>
              </a:rPr>
              <a:t>.</a:t>
            </a:r>
            <a:r>
              <a:rPr i="1" lang="en-US" sz="2000" strike="noStrike">
                <a:solidFill>
                  <a:srgbClr val="ffffff"/>
                </a:solidFill>
                <a:latin typeface="Century Gothic"/>
              </a:rPr>
              <a:t>takeSample( false, K, seed)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 strike="noStrike">
                <a:solidFill>
                  <a:srgbClr val="ffffff"/>
                </a:solidFill>
                <a:latin typeface="Century Gothic"/>
              </a:rPr>
              <a:t>Assign each data point to closest cluster</a:t>
            </a:r>
            <a:endParaRPr/>
          </a:p>
          <a:p>
            <a:pPr>
              <a:lnSpc>
                <a:spcPct val="100000"/>
              </a:lnSpc>
            </a:pPr>
            <a:r>
              <a:rPr i="1" lang="en-US" sz="2000" strike="noStrike">
                <a:solidFill>
                  <a:srgbClr val="ffffff"/>
                </a:solidFill>
                <a:latin typeface="Century Gothic"/>
              </a:rPr>
              <a:t>closest = data.map(p =&gt; (closestPoint(p,centers),p))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r>
              <a:rPr lang="en-US" sz="2000" strike="noStrike">
                <a:solidFill>
                  <a:srgbClr val="ffffff"/>
                </a:solidFill>
                <a:latin typeface="Century Gothic"/>
                <a:ea typeface="ＭＳ Ｐゴシック"/>
              </a:rPr>
              <a:t>Assign each cluster center to be the mean of its cluster’s data points.</a:t>
            </a:r>
            <a:endParaRPr/>
          </a:p>
          <a:p>
            <a:pPr>
              <a:lnSpc>
                <a:spcPct val="100000"/>
              </a:lnSpc>
            </a:pPr>
            <a:r>
              <a:rPr i="1" lang="en-US" sz="2000" strike="noStrike">
                <a:solidFill>
                  <a:srgbClr val="ffffff"/>
                </a:solidFill>
                <a:latin typeface="Century Gothic"/>
                <a:ea typeface="ＭＳ Ｐゴシック"/>
              </a:rPr>
              <a:t>pointsGroup =  closest.groupByKey()</a:t>
            </a:r>
            <a:endParaRPr/>
          </a:p>
          <a:p>
            <a:pPr>
              <a:lnSpc>
                <a:spcPct val="100000"/>
              </a:lnSpc>
            </a:pPr>
            <a:r>
              <a:rPr i="1" lang="en-US" sz="2000" strike="noStrike">
                <a:solidFill>
                  <a:srgbClr val="ffffff"/>
                </a:solidFill>
                <a:latin typeface="Century Gothic"/>
                <a:ea typeface="ＭＳ Ｐゴシック"/>
              </a:rPr>
              <a:t>newCenters =pointsGroup.mapValues(ps =&gt; average(ps))</a:t>
            </a:r>
            <a:endParaRPr/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Clustering for Yelp dataset</a:t>
            </a:r>
            <a:endParaRPr/>
          </a:p>
        </p:txBody>
      </p:sp>
      <p:sp>
        <p:nvSpPr>
          <p:cNvPr id="127" name="TextShape 2"/>
          <p:cNvSpPr txBox="1"/>
          <p:nvPr/>
        </p:nvSpPr>
        <p:spPr>
          <a:xfrm>
            <a:off x="111204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For our case, clustering was done on per state basis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Clustering algorithm run for every state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Too much data, removes unknown assumptions when clustering to find relation between rating and location or other feature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Plotted the business on maps with ratings</a:t>
            </a:r>
            <a:endParaRPr/>
          </a:p>
        </p:txBody>
      </p:sp>
      <p:sp>
        <p:nvSpPr>
          <p:cNvPr id="12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To visually cluster, data plotted on map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Relays location and rating data</a:t>
            </a:r>
            <a:endParaRPr/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Content Placeholder 6" descr=""/>
          <p:cNvPicPr/>
          <p:nvPr/>
        </p:nvPicPr>
        <p:blipFill>
          <a:blip r:embed="rId1"/>
          <a:stretch/>
        </p:blipFill>
        <p:spPr>
          <a:xfrm>
            <a:off x="819360" y="1130040"/>
            <a:ext cx="9625680" cy="511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Outline</a:t>
            </a:r>
            <a:endParaRPr/>
          </a:p>
        </p:txBody>
      </p:sp>
      <p:sp>
        <p:nvSpPr>
          <p:cNvPr id="9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The outline of the project was to build an inverted index using the two different techniques outlined in </a:t>
            </a:r>
            <a:r>
              <a:rPr i="1" lang="en-US" sz="2800" strike="noStrike">
                <a:solidFill>
                  <a:srgbClr val="ffffff"/>
                </a:solidFill>
                <a:latin typeface="Century Gothic"/>
              </a:rPr>
              <a:t>“Data-Intensive Text Processing with MapReduce”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Clustering on the business dataset to see if some relation exists between the reviews and any one of the business features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Content Placeholder 3" descr=""/>
          <p:cNvPicPr/>
          <p:nvPr/>
        </p:nvPicPr>
        <p:blipFill>
          <a:blip r:embed="rId1"/>
          <a:stretch/>
        </p:blipFill>
        <p:spPr>
          <a:xfrm>
            <a:off x="1509480" y="412560"/>
            <a:ext cx="7901280" cy="587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Rating and other features</a:t>
            </a:r>
            <a:endParaRPr/>
          </a:p>
        </p:txBody>
      </p:sp>
      <p:sp>
        <p:nvSpPr>
          <p:cNvPr id="13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Some of the main features were, as somewhat obvious, parking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No matter the type of business, clusters with more businesses providing parking spaces had higher rating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646200" y="46152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In conclusion</a:t>
            </a:r>
            <a:endParaRPr/>
          </a:p>
        </p:txBody>
      </p:sp>
      <p:sp>
        <p:nvSpPr>
          <p:cNvPr id="13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We created two types of inverted indices</a:t>
            </a:r>
            <a:endParaRPr/>
          </a:p>
          <a:p>
            <a:pPr>
              <a:lnSpc>
                <a:spcPct val="100000"/>
              </a:lnSpc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Compared their performance</a:t>
            </a:r>
            <a:endParaRPr/>
          </a:p>
          <a:p>
            <a:pPr>
              <a:lnSpc>
                <a:spcPct val="100000"/>
              </a:lnSpc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Used SPARK for machine learning algorithm – Kmeans</a:t>
            </a:r>
            <a:endParaRPr/>
          </a:p>
          <a:p>
            <a:pPr>
              <a:lnSpc>
                <a:spcPct val="100000"/>
              </a:lnSpc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Trying to find relations between good rating and other features</a:t>
            </a:r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References</a:t>
            </a:r>
            <a:endParaRPr/>
          </a:p>
        </p:txBody>
      </p:sp>
      <p:sp>
        <p:nvSpPr>
          <p:cNvPr id="13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Jimmy Lin and Chris Dyer  - “Data-Intensive Text Processing with MapReduce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Mllib Clustering - </a:t>
            </a:r>
            <a:r>
              <a:rPr lang="en-US" sz="2800" strike="noStrike" u="sng">
                <a:solidFill>
                  <a:srgbClr val="58c1ba"/>
                </a:solidFill>
                <a:latin typeface="Century Gothic"/>
              </a:rPr>
              <a:t>https://</a:t>
            </a:r>
            <a:r>
              <a:rPr lang="en-US" sz="2800" strike="noStrike" u="sng">
                <a:solidFill>
                  <a:srgbClr val="58c1ba"/>
                </a:solidFill>
                <a:latin typeface="Century Gothic"/>
              </a:rPr>
              <a:t>spark.apache.org/docs/latest/mllib-clustering.html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Shivaraman Venkata – “Machine Learning on Spark”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Yelp Dataset Challenge - http://www.yelp.com/dataset_challenge</a:t>
            </a:r>
            <a:endParaRPr/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The Dataset</a:t>
            </a:r>
            <a:endParaRPr/>
          </a:p>
        </p:txBody>
      </p:sp>
      <p:pic>
        <p:nvPicPr>
          <p:cNvPr id="96" name="Content Placeholder 5" descr=""/>
          <p:cNvPicPr/>
          <p:nvPr/>
        </p:nvPicPr>
        <p:blipFill>
          <a:blip r:embed="rId1"/>
          <a:stretch/>
        </p:blipFill>
        <p:spPr>
          <a:xfrm>
            <a:off x="182520" y="1123560"/>
            <a:ext cx="6099120" cy="5641200"/>
          </a:xfrm>
          <a:prstGeom prst="rect">
            <a:avLst/>
          </a:prstGeom>
          <a:ln>
            <a:noFill/>
          </a:ln>
        </p:spPr>
      </p:pic>
      <p:pic>
        <p:nvPicPr>
          <p:cNvPr id="97" name="Picture 6" descr=""/>
          <p:cNvPicPr/>
          <p:nvPr/>
        </p:nvPicPr>
        <p:blipFill>
          <a:blip r:embed="rId2"/>
          <a:stretch/>
        </p:blipFill>
        <p:spPr>
          <a:xfrm>
            <a:off x="6350400" y="1110960"/>
            <a:ext cx="5002560" cy="2533680"/>
          </a:xfrm>
          <a:prstGeom prst="rect">
            <a:avLst/>
          </a:prstGeom>
          <a:ln>
            <a:noFill/>
          </a:ln>
        </p:spPr>
      </p:pic>
      <p:pic>
        <p:nvPicPr>
          <p:cNvPr id="98" name="Picture 7" descr=""/>
          <p:cNvPicPr/>
          <p:nvPr/>
        </p:nvPicPr>
        <p:blipFill>
          <a:blip r:embed="rId3"/>
          <a:stretch/>
        </p:blipFill>
        <p:spPr>
          <a:xfrm>
            <a:off x="6350400" y="3690360"/>
            <a:ext cx="5002560" cy="3049200"/>
          </a:xfrm>
          <a:prstGeom prst="rect">
            <a:avLst/>
          </a:prstGeom>
          <a:ln>
            <a:noFill/>
          </a:ln>
        </p:spPr>
      </p:pic>
      <p:sp>
        <p:nvSpPr>
          <p:cNvPr id="99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E4A42BB6-06CF-4B4B-90BD-6DCE34D1C717}" type="slidenum">
              <a:rPr lang="en-US" sz="2800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Inverted Indexing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Retrieval system for normally stored text files getting more difficult due to size of data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Inverted index stores the word as the key and the number of times it appears in a document as the value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This makes it more simple to search and faster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Different techniques of making an Inverted Index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Positional index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Term frequency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Positional Index</a:t>
            </a:r>
            <a:endParaRPr/>
          </a:p>
        </p:txBody>
      </p:sp>
      <p:sp>
        <p:nvSpPr>
          <p:cNvPr id="10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In this implementation, we store the index in the below format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(term t:: (document id, position) | (document id, position))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Simplest to make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4200">
                <a:latin typeface="Century Gothic"/>
              </a:rPr>
              <a:t>Positional Index</a:t>
            </a:r>
            <a:endParaRPr/>
          </a:p>
        </p:txBody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1070280" y="1913040"/>
            <a:ext cx="10278360" cy="4019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4200" strike="noStrike">
                <a:solidFill>
                  <a:srgbClr val="ebebeb"/>
                </a:solidFill>
                <a:latin typeface="Century Gothic"/>
              </a:rPr>
              <a:t>Term frequency</a:t>
            </a:r>
            <a:endParaRPr/>
          </a:p>
        </p:txBody>
      </p:sp>
      <p:sp>
        <p:nvSpPr>
          <p:cNvPr id="10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In this implementation, we store the index in the below format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(term t:: (document, term frequency) | (document id, term frequency))</a:t>
            </a: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
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800" strike="noStrike">
                <a:solidFill>
                  <a:srgbClr val="ffffff"/>
                </a:solidFill>
                <a:latin typeface="Century Gothic"/>
              </a:rPr>
              <a:t>Since we were only interested in retrieving the whole review from the corpus data, just storing the term frequency saved us a lot of space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lang="en-US" sz="4000">
                <a:latin typeface="Century Gothic"/>
              </a:rPr>
              <a:t>Term Frequency Index</a:t>
            </a:r>
            <a:endParaRPr/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946440" y="1665360"/>
            <a:ext cx="10526040" cy="4515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1091</TotalTime>
  <Application>LibreOffice/4.4.2.2$MacOSX_X86_64 LibreOffice_project/c4c7d32d0d49397cad38d62472b0bc8acff48dd6</Application>
  <Paragraphs>89</Paragraphs>
  <Company>Hewlett-Packard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2015-05-07T02:38:11Z</dcterms:created>
  <dc:creator>Vinit Muchhala</dc:creator>
  <dc:language>en-US</dc:language>
  <dcterms:modified xsi:type="dcterms:W3CDTF">2015-05-07T15:19:25Z</dcterms:modified>
  <cp:revision>20</cp:revision>
  <dc:title>Yelp Dataset – Inverted Index and Clustering on SPARK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21</vt:i4>
  </property>
</Properties>
</file>